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DM Sans" charset="1" panose="00000000000000000000"/>
      <p:regular r:id="rId11"/>
    </p:embeddedFont>
    <p:embeddedFont>
      <p:font typeface="DM Sans Bol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25791" y="0"/>
            <a:ext cx="7126185" cy="10287000"/>
            <a:chOff x="0" y="0"/>
            <a:chExt cx="1072489" cy="15481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72489" cy="1548190"/>
            </a:xfrm>
            <a:custGeom>
              <a:avLst/>
              <a:gdLst/>
              <a:ahLst/>
              <a:cxnLst/>
              <a:rect r="r" b="b" t="t" l="l"/>
              <a:pathLst>
                <a:path h="1548190" w="1072489">
                  <a:moveTo>
                    <a:pt x="32592" y="0"/>
                  </a:moveTo>
                  <a:lnTo>
                    <a:pt x="1039897" y="0"/>
                  </a:lnTo>
                  <a:cubicBezTo>
                    <a:pt x="1057897" y="0"/>
                    <a:pt x="1072489" y="14592"/>
                    <a:pt x="1072489" y="32592"/>
                  </a:cubicBezTo>
                  <a:lnTo>
                    <a:pt x="1072489" y="1515598"/>
                  </a:lnTo>
                  <a:cubicBezTo>
                    <a:pt x="1072489" y="1524242"/>
                    <a:pt x="1069055" y="1532532"/>
                    <a:pt x="1062943" y="1538644"/>
                  </a:cubicBezTo>
                  <a:cubicBezTo>
                    <a:pt x="1056831" y="1544757"/>
                    <a:pt x="1048541" y="1548190"/>
                    <a:pt x="1039897" y="1548190"/>
                  </a:cubicBezTo>
                  <a:lnTo>
                    <a:pt x="32592" y="1548190"/>
                  </a:lnTo>
                  <a:cubicBezTo>
                    <a:pt x="14592" y="1548190"/>
                    <a:pt x="0" y="1533599"/>
                    <a:pt x="0" y="1515598"/>
                  </a:cubicBezTo>
                  <a:lnTo>
                    <a:pt x="0" y="32592"/>
                  </a:lnTo>
                  <a:cubicBezTo>
                    <a:pt x="0" y="14592"/>
                    <a:pt x="14592" y="0"/>
                    <a:pt x="32592" y="0"/>
                  </a:cubicBezTo>
                  <a:close/>
                </a:path>
              </a:pathLst>
            </a:custGeom>
            <a:blipFill>
              <a:blip r:embed="rId2"/>
              <a:stretch>
                <a:fillRect l="-21829" t="0" r="-21829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4452102"/>
            <a:ext cx="10067925" cy="3426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85"/>
              </a:lnSpc>
            </a:pPr>
            <a:r>
              <a:rPr lang="en-US" sz="8885" spc="-266">
                <a:solidFill>
                  <a:srgbClr val="D1D5DB"/>
                </a:solidFill>
                <a:latin typeface="DM Sans"/>
                <a:ea typeface="DM Sans"/>
                <a:cs typeface="DM Sans"/>
                <a:sym typeface="DM Sans"/>
              </a:rPr>
              <a:t>D</a:t>
            </a:r>
            <a:r>
              <a:rPr lang="en-US" sz="8885" spc="-266">
                <a:solidFill>
                  <a:srgbClr val="D1D5DB"/>
                </a:solidFill>
                <a:latin typeface="DM Sans"/>
                <a:ea typeface="DM Sans"/>
                <a:cs typeface="DM Sans"/>
                <a:sym typeface="DM Sans"/>
              </a:rPr>
              <a:t>igitalización del proceso de entrega de accesos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6750" y="2128126"/>
            <a:ext cx="10067925" cy="1214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85"/>
              </a:lnSpc>
            </a:pPr>
            <a:r>
              <a:rPr lang="en-US" b="true" sz="9185" spc="-275">
                <a:solidFill>
                  <a:srgbClr val="1E2A38"/>
                </a:solidFill>
                <a:latin typeface="DM Sans Bold"/>
                <a:ea typeface="DM Sans Bold"/>
                <a:cs typeface="DM Sans Bold"/>
                <a:sym typeface="DM Sans Bold"/>
              </a:rPr>
              <a:t>Acta Usuarios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6367" y="2980290"/>
            <a:ext cx="9621783" cy="5617763"/>
            <a:chOff x="0" y="0"/>
            <a:chExt cx="2534132" cy="1479575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534132" cy="1479575"/>
            </a:xfrm>
            <a:custGeom>
              <a:avLst/>
              <a:gdLst/>
              <a:ahLst/>
              <a:cxnLst/>
              <a:rect r="r" b="b" t="t" l="l"/>
              <a:pathLst>
                <a:path h="1479575" w="2534132">
                  <a:moveTo>
                    <a:pt x="14483" y="0"/>
                  </a:moveTo>
                  <a:lnTo>
                    <a:pt x="2519649" y="0"/>
                  </a:lnTo>
                  <a:cubicBezTo>
                    <a:pt x="2523490" y="0"/>
                    <a:pt x="2527174" y="1526"/>
                    <a:pt x="2529890" y="4242"/>
                  </a:cubicBezTo>
                  <a:cubicBezTo>
                    <a:pt x="2532606" y="6958"/>
                    <a:pt x="2534132" y="10642"/>
                    <a:pt x="2534132" y="14483"/>
                  </a:cubicBezTo>
                  <a:lnTo>
                    <a:pt x="2534132" y="1465092"/>
                  </a:lnTo>
                  <a:cubicBezTo>
                    <a:pt x="2534132" y="1473091"/>
                    <a:pt x="2527648" y="1479575"/>
                    <a:pt x="2519649" y="1479575"/>
                  </a:cubicBezTo>
                  <a:lnTo>
                    <a:pt x="14483" y="1479575"/>
                  </a:lnTo>
                  <a:cubicBezTo>
                    <a:pt x="10642" y="1479575"/>
                    <a:pt x="6958" y="1478050"/>
                    <a:pt x="4242" y="1475333"/>
                  </a:cubicBezTo>
                  <a:cubicBezTo>
                    <a:pt x="1526" y="1472617"/>
                    <a:pt x="0" y="1468933"/>
                    <a:pt x="0" y="1465092"/>
                  </a:cubicBezTo>
                  <a:lnTo>
                    <a:pt x="0" y="14483"/>
                  </a:lnTo>
                  <a:cubicBezTo>
                    <a:pt x="0" y="10642"/>
                    <a:pt x="1526" y="6958"/>
                    <a:pt x="4242" y="4242"/>
                  </a:cubicBezTo>
                  <a:cubicBezTo>
                    <a:pt x="6958" y="1526"/>
                    <a:pt x="10642" y="0"/>
                    <a:pt x="14483" y="0"/>
                  </a:cubicBezTo>
                  <a:close/>
                </a:path>
              </a:pathLst>
            </a:custGeom>
            <a:solidFill>
              <a:srgbClr val="D1D5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34132" cy="151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18254" y="2980290"/>
            <a:ext cx="4957719" cy="5617763"/>
            <a:chOff x="0" y="0"/>
            <a:chExt cx="768080" cy="8703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8080" cy="870339"/>
            </a:xfrm>
            <a:custGeom>
              <a:avLst/>
              <a:gdLst/>
              <a:ahLst/>
              <a:cxnLst/>
              <a:rect r="r" b="b" t="t" l="l"/>
              <a:pathLst>
                <a:path h="870339" w="768080">
                  <a:moveTo>
                    <a:pt x="24985" y="0"/>
                  </a:moveTo>
                  <a:lnTo>
                    <a:pt x="743095" y="0"/>
                  </a:lnTo>
                  <a:cubicBezTo>
                    <a:pt x="749722" y="0"/>
                    <a:pt x="756077" y="2632"/>
                    <a:pt x="760762" y="7318"/>
                  </a:cubicBezTo>
                  <a:cubicBezTo>
                    <a:pt x="765448" y="12004"/>
                    <a:pt x="768080" y="18359"/>
                    <a:pt x="768080" y="24985"/>
                  </a:cubicBezTo>
                  <a:lnTo>
                    <a:pt x="768080" y="845353"/>
                  </a:lnTo>
                  <a:cubicBezTo>
                    <a:pt x="768080" y="859152"/>
                    <a:pt x="756894" y="870339"/>
                    <a:pt x="743095" y="870339"/>
                  </a:cubicBezTo>
                  <a:lnTo>
                    <a:pt x="24985" y="870339"/>
                  </a:lnTo>
                  <a:cubicBezTo>
                    <a:pt x="18359" y="870339"/>
                    <a:pt x="12004" y="867706"/>
                    <a:pt x="7318" y="863020"/>
                  </a:cubicBezTo>
                  <a:cubicBezTo>
                    <a:pt x="2632" y="858335"/>
                    <a:pt x="0" y="851980"/>
                    <a:pt x="0" y="845353"/>
                  </a:cubicBezTo>
                  <a:lnTo>
                    <a:pt x="0" y="24985"/>
                  </a:lnTo>
                  <a:cubicBezTo>
                    <a:pt x="0" y="18359"/>
                    <a:pt x="2632" y="12004"/>
                    <a:pt x="7318" y="7318"/>
                  </a:cubicBezTo>
                  <a:cubicBezTo>
                    <a:pt x="12004" y="2632"/>
                    <a:pt x="18359" y="0"/>
                    <a:pt x="24985" y="0"/>
                  </a:cubicBezTo>
                  <a:close/>
                </a:path>
              </a:pathLst>
            </a:custGeom>
            <a:blipFill>
              <a:blip r:embed="rId2"/>
              <a:stretch>
                <a:fillRect l="-26213" t="0" r="-26213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55283" y="1279126"/>
            <a:ext cx="5828944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0"/>
              </a:lnSpc>
            </a:pPr>
            <a:r>
              <a:rPr lang="en-US" b="true" sz="9000" spc="-270">
                <a:solidFill>
                  <a:srgbClr val="1E2A38"/>
                </a:solidFill>
                <a:latin typeface="DM Sans Bold"/>
                <a:ea typeface="DM Sans Bold"/>
                <a:cs typeface="DM Sans Bold"/>
                <a:sym typeface="DM Sans Bold"/>
              </a:rPr>
              <a:t>Objetivos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01182" y="4069795"/>
            <a:ext cx="7451420" cy="3514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Digitalizar el proceso de actas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Centralizar la información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Garantizar trazabilidad de accesos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Agilizar la creación de actas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Contar con evidencia para auditorías</a:t>
            </a:r>
          </a:p>
          <a:p>
            <a:pPr algn="l" marL="0" indent="0" lvl="0">
              <a:lnSpc>
                <a:spcPts val="8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59566" y="671296"/>
            <a:ext cx="5526927" cy="8664981"/>
            <a:chOff x="0" y="0"/>
            <a:chExt cx="7369236" cy="115533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748748"/>
              <a:ext cx="7366000" cy="9804560"/>
              <a:chOff x="0" y="0"/>
              <a:chExt cx="1548701" cy="2061409"/>
            </a:xfrm>
          </p:grpSpPr>
          <p:sp>
            <p:nvSpPr>
              <p:cNvPr name="Freeform 4" id="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H="false" flipV="false" rot="0">
                <a:off x="0" y="0"/>
                <a:ext cx="1548701" cy="2061409"/>
              </a:xfrm>
              <a:custGeom>
                <a:avLst/>
                <a:gdLst/>
                <a:ahLst/>
                <a:cxnLst/>
                <a:rect r="r" b="b" t="t" l="l"/>
                <a:pathLst>
                  <a:path h="2061409" w="1548701">
                    <a:moveTo>
                      <a:pt x="25225" y="0"/>
                    </a:moveTo>
                    <a:lnTo>
                      <a:pt x="1523477" y="0"/>
                    </a:lnTo>
                    <a:cubicBezTo>
                      <a:pt x="1537408" y="0"/>
                      <a:pt x="1548701" y="11294"/>
                      <a:pt x="1548701" y="25225"/>
                    </a:cubicBezTo>
                    <a:lnTo>
                      <a:pt x="1548701" y="2036184"/>
                    </a:lnTo>
                    <a:cubicBezTo>
                      <a:pt x="1548701" y="2050115"/>
                      <a:pt x="1537408" y="2061409"/>
                      <a:pt x="1523477" y="2061409"/>
                    </a:cubicBezTo>
                    <a:lnTo>
                      <a:pt x="25225" y="2061409"/>
                    </a:lnTo>
                    <a:cubicBezTo>
                      <a:pt x="11294" y="2061409"/>
                      <a:pt x="0" y="2050115"/>
                      <a:pt x="0" y="2036184"/>
                    </a:cubicBezTo>
                    <a:lnTo>
                      <a:pt x="0" y="25225"/>
                    </a:lnTo>
                    <a:cubicBezTo>
                      <a:pt x="0" y="11294"/>
                      <a:pt x="11294" y="0"/>
                      <a:pt x="25225" y="0"/>
                    </a:cubicBezTo>
                    <a:close/>
                  </a:path>
                </a:pathLst>
              </a:custGeom>
              <a:solidFill>
                <a:srgbClr val="D1D5D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548701" cy="2061409"/>
              </a:xfrm>
              <a:prstGeom prst="rect">
                <a:avLst/>
              </a:prstGeom>
            </p:spPr>
            <p:txBody>
              <a:bodyPr anchor="ctr" rtlCol="false" tIns="33778" lIns="33778" bIns="33778" rIns="33778"/>
              <a:lstStyle/>
              <a:p>
                <a:pPr algn="ctr" marL="0" indent="0" lvl="0">
                  <a:lnSpc>
                    <a:spcPts val="160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3200" y="0"/>
              <a:ext cx="7366036" cy="5033618"/>
              <a:chOff x="0" y="0"/>
              <a:chExt cx="1189426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189426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89426">
                    <a:moveTo>
                      <a:pt x="25225" y="0"/>
                    </a:moveTo>
                    <a:lnTo>
                      <a:pt x="1164201" y="0"/>
                    </a:lnTo>
                    <a:cubicBezTo>
                      <a:pt x="1170891" y="0"/>
                      <a:pt x="1177307" y="2658"/>
                      <a:pt x="1182037" y="7388"/>
                    </a:cubicBezTo>
                    <a:cubicBezTo>
                      <a:pt x="1186768" y="12119"/>
                      <a:pt x="1189426" y="18535"/>
                      <a:pt x="1189426" y="25225"/>
                    </a:cubicBezTo>
                    <a:lnTo>
                      <a:pt x="1189426" y="787575"/>
                    </a:lnTo>
                    <a:cubicBezTo>
                      <a:pt x="1189426" y="801507"/>
                      <a:pt x="1178132" y="812800"/>
                      <a:pt x="1164201" y="812800"/>
                    </a:cubicBezTo>
                    <a:lnTo>
                      <a:pt x="25225" y="812800"/>
                    </a:lnTo>
                    <a:cubicBezTo>
                      <a:pt x="11293" y="812800"/>
                      <a:pt x="0" y="801507"/>
                      <a:pt x="0" y="787575"/>
                    </a:cubicBezTo>
                    <a:lnTo>
                      <a:pt x="0" y="25225"/>
                    </a:lnTo>
                    <a:cubicBezTo>
                      <a:pt x="0" y="11293"/>
                      <a:pt x="11293" y="0"/>
                      <a:pt x="25225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2406" t="0" r="-12406" b="0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3238" y="4593628"/>
              <a:ext cx="7362762" cy="439990"/>
              <a:chOff x="0" y="0"/>
              <a:chExt cx="1454373" cy="8691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54373" cy="86912"/>
              </a:xfrm>
              <a:custGeom>
                <a:avLst/>
                <a:gdLst/>
                <a:ahLst/>
                <a:cxnLst/>
                <a:rect r="r" b="b" t="t" l="l"/>
                <a:pathLst>
                  <a:path h="86912" w="1454373">
                    <a:moveTo>
                      <a:pt x="0" y="0"/>
                    </a:moveTo>
                    <a:lnTo>
                      <a:pt x="1454373" y="0"/>
                    </a:lnTo>
                    <a:lnTo>
                      <a:pt x="1454373" y="86912"/>
                    </a:lnTo>
                    <a:lnTo>
                      <a:pt x="0" y="86912"/>
                    </a:lnTo>
                    <a:close/>
                  </a:path>
                </a:pathLst>
              </a:custGeom>
              <a:solidFill>
                <a:srgbClr val="D1D5DB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454373" cy="1250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380406" y="5212107"/>
              <a:ext cx="6611624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00"/>
                </a:lnSpc>
              </a:pPr>
              <a:r>
                <a:rPr lang="en-US" sz="4500" spc="-135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Autenticacion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76612" y="7049191"/>
              <a:ext cx="6611624" cy="2194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</a:pPr>
              <a:r>
                <a:rPr lang="en-US" sz="3200" spc="-96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Acceso seguro mediante usuario, contraseña y reCAPTCHA para proteger la información.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071057" y="1982857"/>
            <a:ext cx="5524527" cy="7353420"/>
            <a:chOff x="0" y="0"/>
            <a:chExt cx="7366036" cy="980456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3272" y="0"/>
              <a:ext cx="7362764" cy="9804560"/>
              <a:chOff x="0" y="0"/>
              <a:chExt cx="1548021" cy="2061409"/>
            </a:xfrm>
          </p:grpSpPr>
          <p:sp>
            <p:nvSpPr>
              <p:cNvPr name="Freeform 15" id="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H="false" flipV="false" rot="0">
                <a:off x="0" y="0"/>
                <a:ext cx="1548021" cy="2061409"/>
              </a:xfrm>
              <a:custGeom>
                <a:avLst/>
                <a:gdLst/>
                <a:ahLst/>
                <a:cxnLst/>
                <a:rect r="r" b="b" t="t" l="l"/>
                <a:pathLst>
                  <a:path h="2061409" w="1548021">
                    <a:moveTo>
                      <a:pt x="25236" y="0"/>
                    </a:moveTo>
                    <a:lnTo>
                      <a:pt x="1522785" y="0"/>
                    </a:lnTo>
                    <a:cubicBezTo>
                      <a:pt x="1529478" y="0"/>
                      <a:pt x="1535897" y="2659"/>
                      <a:pt x="1540630" y="7391"/>
                    </a:cubicBezTo>
                    <a:cubicBezTo>
                      <a:pt x="1545362" y="12124"/>
                      <a:pt x="1548021" y="18543"/>
                      <a:pt x="1548021" y="25236"/>
                    </a:cubicBezTo>
                    <a:lnTo>
                      <a:pt x="1548021" y="2036173"/>
                    </a:lnTo>
                    <a:cubicBezTo>
                      <a:pt x="1548021" y="2050110"/>
                      <a:pt x="1536723" y="2061409"/>
                      <a:pt x="1522785" y="2061409"/>
                    </a:cubicBezTo>
                    <a:lnTo>
                      <a:pt x="25236" y="2061409"/>
                    </a:lnTo>
                    <a:cubicBezTo>
                      <a:pt x="11299" y="2061409"/>
                      <a:pt x="0" y="2050110"/>
                      <a:pt x="0" y="2036173"/>
                    </a:cubicBezTo>
                    <a:lnTo>
                      <a:pt x="0" y="25236"/>
                    </a:lnTo>
                    <a:cubicBezTo>
                      <a:pt x="0" y="11299"/>
                      <a:pt x="11299" y="0"/>
                      <a:pt x="25236" y="0"/>
                    </a:cubicBezTo>
                    <a:close/>
                  </a:path>
                </a:pathLst>
              </a:custGeom>
              <a:solidFill>
                <a:srgbClr val="D1D5D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0"/>
                <a:ext cx="1548021" cy="2061409"/>
              </a:xfrm>
              <a:prstGeom prst="rect">
                <a:avLst/>
              </a:prstGeom>
            </p:spPr>
            <p:txBody>
              <a:bodyPr anchor="ctr" rtlCol="false" tIns="33778" lIns="33778" bIns="33778" rIns="33778"/>
              <a:lstStyle/>
              <a:p>
                <a:pPr algn="ctr" marL="0" indent="0" lvl="0">
                  <a:lnSpc>
                    <a:spcPts val="160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2844880"/>
              <a:ext cx="7362762" cy="439990"/>
              <a:chOff x="0" y="0"/>
              <a:chExt cx="1454373" cy="8691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454373" cy="86912"/>
              </a:xfrm>
              <a:custGeom>
                <a:avLst/>
                <a:gdLst/>
                <a:ahLst/>
                <a:cxnLst/>
                <a:rect r="r" b="b" t="t" l="l"/>
                <a:pathLst>
                  <a:path h="86912" w="1454373">
                    <a:moveTo>
                      <a:pt x="0" y="0"/>
                    </a:moveTo>
                    <a:lnTo>
                      <a:pt x="1454373" y="0"/>
                    </a:lnTo>
                    <a:lnTo>
                      <a:pt x="1454373" y="86912"/>
                    </a:lnTo>
                    <a:lnTo>
                      <a:pt x="0" y="86912"/>
                    </a:lnTo>
                    <a:close/>
                  </a:path>
                </a:pathLst>
              </a:custGeom>
              <a:solidFill>
                <a:srgbClr val="D1D5DB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454373" cy="1250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375606" y="3361070"/>
              <a:ext cx="6611624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00"/>
                </a:lnSpc>
                <a:spcBef>
                  <a:spcPct val="0"/>
                </a:spcBef>
              </a:pPr>
              <a:r>
                <a:rPr lang="en-US" sz="4500" spc="-135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Menú Principal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375606" y="5300443"/>
              <a:ext cx="6611624" cy="1127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00"/>
                </a:lnSpc>
              </a:pPr>
              <a:r>
                <a:rPr lang="en-US" sz="3200" spc="-96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Menú principal intuitivo que permite navegación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071057" y="671296"/>
            <a:ext cx="5524527" cy="3725282"/>
            <a:chOff x="0" y="0"/>
            <a:chExt cx="762948" cy="51446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62948" cy="514469"/>
            </a:xfrm>
            <a:custGeom>
              <a:avLst/>
              <a:gdLst/>
              <a:ahLst/>
              <a:cxnLst/>
              <a:rect r="r" b="b" t="t" l="l"/>
              <a:pathLst>
                <a:path h="514469" w="762948">
                  <a:moveTo>
                    <a:pt x="22422" y="0"/>
                  </a:moveTo>
                  <a:lnTo>
                    <a:pt x="740526" y="0"/>
                  </a:lnTo>
                  <a:cubicBezTo>
                    <a:pt x="752909" y="0"/>
                    <a:pt x="762948" y="10039"/>
                    <a:pt x="762948" y="22422"/>
                  </a:cubicBezTo>
                  <a:lnTo>
                    <a:pt x="762948" y="492047"/>
                  </a:lnTo>
                  <a:cubicBezTo>
                    <a:pt x="762948" y="504430"/>
                    <a:pt x="752909" y="514469"/>
                    <a:pt x="740526" y="514469"/>
                  </a:cubicBezTo>
                  <a:lnTo>
                    <a:pt x="22422" y="514469"/>
                  </a:lnTo>
                  <a:cubicBezTo>
                    <a:pt x="10039" y="514469"/>
                    <a:pt x="0" y="504430"/>
                    <a:pt x="0" y="492047"/>
                  </a:cubicBezTo>
                  <a:lnTo>
                    <a:pt x="0" y="22422"/>
                  </a:lnTo>
                  <a:cubicBezTo>
                    <a:pt x="0" y="10039"/>
                    <a:pt x="10039" y="0"/>
                    <a:pt x="22422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3841" r="0" b="-24456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0071057" y="4231582"/>
            <a:ext cx="5522072" cy="329993"/>
            <a:chOff x="0" y="0"/>
            <a:chExt cx="1454373" cy="8691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54373" cy="86912"/>
            </a:xfrm>
            <a:custGeom>
              <a:avLst/>
              <a:gdLst/>
              <a:ahLst/>
              <a:cxnLst/>
              <a:rect r="r" b="b" t="t" l="l"/>
              <a:pathLst>
                <a:path h="86912" w="1454373">
                  <a:moveTo>
                    <a:pt x="0" y="0"/>
                  </a:moveTo>
                  <a:lnTo>
                    <a:pt x="1454373" y="0"/>
                  </a:lnTo>
                  <a:lnTo>
                    <a:pt x="1454373" y="86912"/>
                  </a:lnTo>
                  <a:lnTo>
                    <a:pt x="0" y="86912"/>
                  </a:lnTo>
                  <a:close/>
                </a:path>
              </a:pathLst>
            </a:custGeom>
            <a:solidFill>
              <a:srgbClr val="D1D5D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454373" cy="125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59566" y="671296"/>
            <a:ext cx="5526927" cy="8664981"/>
            <a:chOff x="0" y="0"/>
            <a:chExt cx="7369236" cy="1155330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1748748"/>
              <a:ext cx="7366000" cy="9804560"/>
              <a:chOff x="0" y="0"/>
              <a:chExt cx="1548701" cy="2061409"/>
            </a:xfrm>
          </p:grpSpPr>
          <p:sp>
            <p:nvSpPr>
              <p:cNvPr name="Freeform 4" id="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H="false" flipV="false" rot="0">
                <a:off x="0" y="0"/>
                <a:ext cx="1548701" cy="2061409"/>
              </a:xfrm>
              <a:custGeom>
                <a:avLst/>
                <a:gdLst/>
                <a:ahLst/>
                <a:cxnLst/>
                <a:rect r="r" b="b" t="t" l="l"/>
                <a:pathLst>
                  <a:path h="2061409" w="1548701">
                    <a:moveTo>
                      <a:pt x="25225" y="0"/>
                    </a:moveTo>
                    <a:lnTo>
                      <a:pt x="1523477" y="0"/>
                    </a:lnTo>
                    <a:cubicBezTo>
                      <a:pt x="1537408" y="0"/>
                      <a:pt x="1548701" y="11294"/>
                      <a:pt x="1548701" y="25225"/>
                    </a:cubicBezTo>
                    <a:lnTo>
                      <a:pt x="1548701" y="2036184"/>
                    </a:lnTo>
                    <a:cubicBezTo>
                      <a:pt x="1548701" y="2050115"/>
                      <a:pt x="1537408" y="2061409"/>
                      <a:pt x="1523477" y="2061409"/>
                    </a:cubicBezTo>
                    <a:lnTo>
                      <a:pt x="25225" y="2061409"/>
                    </a:lnTo>
                    <a:cubicBezTo>
                      <a:pt x="11294" y="2061409"/>
                      <a:pt x="0" y="2050115"/>
                      <a:pt x="0" y="2036184"/>
                    </a:cubicBezTo>
                    <a:lnTo>
                      <a:pt x="0" y="25225"/>
                    </a:lnTo>
                    <a:cubicBezTo>
                      <a:pt x="0" y="11294"/>
                      <a:pt x="11294" y="0"/>
                      <a:pt x="25225" y="0"/>
                    </a:cubicBezTo>
                    <a:close/>
                  </a:path>
                </a:pathLst>
              </a:custGeom>
              <a:solidFill>
                <a:srgbClr val="D1D5D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548701" cy="2061409"/>
              </a:xfrm>
              <a:prstGeom prst="rect">
                <a:avLst/>
              </a:prstGeom>
            </p:spPr>
            <p:txBody>
              <a:bodyPr anchor="ctr" rtlCol="false" tIns="33778" lIns="33778" bIns="33778" rIns="33778"/>
              <a:lstStyle/>
              <a:p>
                <a:pPr algn="ctr" marL="0" indent="0" lvl="0">
                  <a:lnSpc>
                    <a:spcPts val="160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3200" y="0"/>
              <a:ext cx="7366036" cy="5033618"/>
              <a:chOff x="0" y="0"/>
              <a:chExt cx="1189426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189426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89426">
                    <a:moveTo>
                      <a:pt x="25225" y="0"/>
                    </a:moveTo>
                    <a:lnTo>
                      <a:pt x="1164201" y="0"/>
                    </a:lnTo>
                    <a:cubicBezTo>
                      <a:pt x="1170891" y="0"/>
                      <a:pt x="1177307" y="2658"/>
                      <a:pt x="1182037" y="7388"/>
                    </a:cubicBezTo>
                    <a:cubicBezTo>
                      <a:pt x="1186768" y="12119"/>
                      <a:pt x="1189426" y="18535"/>
                      <a:pt x="1189426" y="25225"/>
                    </a:cubicBezTo>
                    <a:lnTo>
                      <a:pt x="1189426" y="787575"/>
                    </a:lnTo>
                    <a:cubicBezTo>
                      <a:pt x="1189426" y="801507"/>
                      <a:pt x="1178132" y="812800"/>
                      <a:pt x="1164201" y="812800"/>
                    </a:cubicBezTo>
                    <a:lnTo>
                      <a:pt x="25225" y="812800"/>
                    </a:lnTo>
                    <a:cubicBezTo>
                      <a:pt x="11293" y="812800"/>
                      <a:pt x="0" y="801507"/>
                      <a:pt x="0" y="787575"/>
                    </a:cubicBezTo>
                    <a:lnTo>
                      <a:pt x="0" y="25225"/>
                    </a:lnTo>
                    <a:cubicBezTo>
                      <a:pt x="0" y="11293"/>
                      <a:pt x="11293" y="0"/>
                      <a:pt x="25225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14779" r="0" b="-14779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3238" y="4593628"/>
              <a:ext cx="7362762" cy="439990"/>
              <a:chOff x="0" y="0"/>
              <a:chExt cx="1454373" cy="8691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54373" cy="86912"/>
              </a:xfrm>
              <a:custGeom>
                <a:avLst/>
                <a:gdLst/>
                <a:ahLst/>
                <a:cxnLst/>
                <a:rect r="r" b="b" t="t" l="l"/>
                <a:pathLst>
                  <a:path h="86912" w="1454373">
                    <a:moveTo>
                      <a:pt x="0" y="0"/>
                    </a:moveTo>
                    <a:lnTo>
                      <a:pt x="1454373" y="0"/>
                    </a:lnTo>
                    <a:lnTo>
                      <a:pt x="1454373" y="86912"/>
                    </a:lnTo>
                    <a:lnTo>
                      <a:pt x="0" y="86912"/>
                    </a:lnTo>
                    <a:close/>
                  </a:path>
                </a:pathLst>
              </a:custGeom>
              <a:solidFill>
                <a:srgbClr val="D1D5DB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454373" cy="1250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380406" y="5212107"/>
              <a:ext cx="6611624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00"/>
                </a:lnSpc>
              </a:pPr>
              <a:r>
                <a:rPr lang="en-US" sz="4500" spc="-135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Acta App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76612" y="7058716"/>
              <a:ext cx="6611624" cy="1200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00"/>
                </a:lnSpc>
              </a:pPr>
              <a:r>
                <a:rPr lang="en-US" sz="3400" spc="-102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Gestión de accesos a sistemas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79933" y="8878838"/>
              <a:ext cx="6611624" cy="2199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Informacion del Usuario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Usuarios Asignados (apps.etc)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firmas de (entrega / Recibe )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Consulta Actas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Generacion de PDF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071057" y="671296"/>
            <a:ext cx="5524527" cy="8664981"/>
            <a:chOff x="0" y="0"/>
            <a:chExt cx="7366036" cy="1155330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3272" y="1748748"/>
              <a:ext cx="7362764" cy="9804560"/>
              <a:chOff x="0" y="0"/>
              <a:chExt cx="1548021" cy="2061409"/>
            </a:xfrm>
          </p:grpSpPr>
          <p:sp>
            <p:nvSpPr>
              <p:cNvPr name="Freeform 16" id="1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H="false" flipV="false" rot="0">
                <a:off x="0" y="0"/>
                <a:ext cx="1548021" cy="2061409"/>
              </a:xfrm>
              <a:custGeom>
                <a:avLst/>
                <a:gdLst/>
                <a:ahLst/>
                <a:cxnLst/>
                <a:rect r="r" b="b" t="t" l="l"/>
                <a:pathLst>
                  <a:path h="2061409" w="1548021">
                    <a:moveTo>
                      <a:pt x="25236" y="0"/>
                    </a:moveTo>
                    <a:lnTo>
                      <a:pt x="1522785" y="0"/>
                    </a:lnTo>
                    <a:cubicBezTo>
                      <a:pt x="1529478" y="0"/>
                      <a:pt x="1535897" y="2659"/>
                      <a:pt x="1540630" y="7391"/>
                    </a:cubicBezTo>
                    <a:cubicBezTo>
                      <a:pt x="1545362" y="12124"/>
                      <a:pt x="1548021" y="18543"/>
                      <a:pt x="1548021" y="25236"/>
                    </a:cubicBezTo>
                    <a:lnTo>
                      <a:pt x="1548021" y="2036173"/>
                    </a:lnTo>
                    <a:cubicBezTo>
                      <a:pt x="1548021" y="2050110"/>
                      <a:pt x="1536723" y="2061409"/>
                      <a:pt x="1522785" y="2061409"/>
                    </a:cubicBezTo>
                    <a:lnTo>
                      <a:pt x="25236" y="2061409"/>
                    </a:lnTo>
                    <a:cubicBezTo>
                      <a:pt x="11299" y="2061409"/>
                      <a:pt x="0" y="2050110"/>
                      <a:pt x="0" y="2036173"/>
                    </a:cubicBezTo>
                    <a:lnTo>
                      <a:pt x="0" y="25236"/>
                    </a:lnTo>
                    <a:cubicBezTo>
                      <a:pt x="0" y="11299"/>
                      <a:pt x="11299" y="0"/>
                      <a:pt x="25236" y="0"/>
                    </a:cubicBezTo>
                    <a:close/>
                  </a:path>
                </a:pathLst>
              </a:custGeom>
              <a:solidFill>
                <a:srgbClr val="D1D5D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0"/>
                <a:ext cx="1548021" cy="2061409"/>
              </a:xfrm>
              <a:prstGeom prst="rect">
                <a:avLst/>
              </a:prstGeom>
            </p:spPr>
            <p:txBody>
              <a:bodyPr anchor="ctr" rtlCol="false" tIns="33778" lIns="33778" bIns="33778" rIns="33778"/>
              <a:lstStyle/>
              <a:p>
                <a:pPr algn="ctr" marL="0" indent="0" lvl="0">
                  <a:lnSpc>
                    <a:spcPts val="1605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7366036" cy="5033618"/>
              <a:chOff x="0" y="0"/>
              <a:chExt cx="1189426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89426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89426">
                    <a:moveTo>
                      <a:pt x="25225" y="0"/>
                    </a:moveTo>
                    <a:lnTo>
                      <a:pt x="1164201" y="0"/>
                    </a:lnTo>
                    <a:cubicBezTo>
                      <a:pt x="1170891" y="0"/>
                      <a:pt x="1177307" y="2658"/>
                      <a:pt x="1182037" y="7388"/>
                    </a:cubicBezTo>
                    <a:cubicBezTo>
                      <a:pt x="1186768" y="12119"/>
                      <a:pt x="1189426" y="18535"/>
                      <a:pt x="1189426" y="25225"/>
                    </a:cubicBezTo>
                    <a:lnTo>
                      <a:pt x="1189426" y="787575"/>
                    </a:lnTo>
                    <a:cubicBezTo>
                      <a:pt x="1189426" y="801507"/>
                      <a:pt x="1178132" y="812800"/>
                      <a:pt x="1164201" y="812800"/>
                    </a:cubicBezTo>
                    <a:lnTo>
                      <a:pt x="25225" y="812800"/>
                    </a:lnTo>
                    <a:cubicBezTo>
                      <a:pt x="11293" y="812800"/>
                      <a:pt x="0" y="801507"/>
                      <a:pt x="0" y="787575"/>
                    </a:cubicBezTo>
                    <a:lnTo>
                      <a:pt x="0" y="25225"/>
                    </a:lnTo>
                    <a:cubicBezTo>
                      <a:pt x="0" y="11293"/>
                      <a:pt x="11293" y="0"/>
                      <a:pt x="25225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-21116" r="0" b="-21116"/>
                </a:stretch>
              </a:blip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4593628"/>
              <a:ext cx="7362762" cy="439990"/>
              <a:chOff x="0" y="0"/>
              <a:chExt cx="1454373" cy="86912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454373" cy="86912"/>
              </a:xfrm>
              <a:custGeom>
                <a:avLst/>
                <a:gdLst/>
                <a:ahLst/>
                <a:cxnLst/>
                <a:rect r="r" b="b" t="t" l="l"/>
                <a:pathLst>
                  <a:path h="86912" w="1454373">
                    <a:moveTo>
                      <a:pt x="0" y="0"/>
                    </a:moveTo>
                    <a:lnTo>
                      <a:pt x="1454373" y="0"/>
                    </a:lnTo>
                    <a:lnTo>
                      <a:pt x="1454373" y="86912"/>
                    </a:lnTo>
                    <a:lnTo>
                      <a:pt x="0" y="86912"/>
                    </a:lnTo>
                    <a:close/>
                  </a:path>
                </a:pathLst>
              </a:custGeom>
              <a:solidFill>
                <a:srgbClr val="D1D5DB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1454373" cy="1250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375606" y="5109818"/>
              <a:ext cx="6611624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500"/>
                </a:lnSpc>
                <a:spcBef>
                  <a:spcPct val="0"/>
                </a:spcBef>
              </a:pPr>
              <a:r>
                <a:rPr lang="en-US" sz="4500" spc="-135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Capacitaciones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375606" y="7058716"/>
              <a:ext cx="6611624" cy="629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00"/>
                </a:lnSpc>
              </a:pPr>
              <a:r>
                <a:rPr lang="en-US" sz="3400" spc="-102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Registro con soporte PDF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8878838"/>
              <a:ext cx="6987231" cy="2199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Informacion del personal Capacitado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Acta de capacitacion</a:t>
              </a:r>
            </a:p>
            <a:p>
              <a:pPr algn="l" marL="561350" indent="-280675" lvl="1">
                <a:lnSpc>
                  <a:spcPts val="2600"/>
                </a:lnSpc>
                <a:buFont typeface="Arial"/>
                <a:buChar char="•"/>
              </a:pPr>
              <a:r>
                <a:rPr lang="en-US" sz="2600" spc="-78">
                  <a:solidFill>
                    <a:srgbClr val="1E2A38"/>
                  </a:solidFill>
                  <a:latin typeface="DM Sans"/>
                  <a:ea typeface="DM Sans"/>
                  <a:cs typeface="DM Sans"/>
                  <a:sym typeface="DM Sans"/>
                </a:rPr>
                <a:t>Busqueda por (Cedula, Nombre, Area, Capacitacion)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6367" y="2980290"/>
            <a:ext cx="9621783" cy="5617763"/>
            <a:chOff x="0" y="0"/>
            <a:chExt cx="2534132" cy="1479575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534132" cy="1479575"/>
            </a:xfrm>
            <a:custGeom>
              <a:avLst/>
              <a:gdLst/>
              <a:ahLst/>
              <a:cxnLst/>
              <a:rect r="r" b="b" t="t" l="l"/>
              <a:pathLst>
                <a:path h="1479575" w="2534132">
                  <a:moveTo>
                    <a:pt x="14483" y="0"/>
                  </a:moveTo>
                  <a:lnTo>
                    <a:pt x="2519649" y="0"/>
                  </a:lnTo>
                  <a:cubicBezTo>
                    <a:pt x="2523490" y="0"/>
                    <a:pt x="2527174" y="1526"/>
                    <a:pt x="2529890" y="4242"/>
                  </a:cubicBezTo>
                  <a:cubicBezTo>
                    <a:pt x="2532606" y="6958"/>
                    <a:pt x="2534132" y="10642"/>
                    <a:pt x="2534132" y="14483"/>
                  </a:cubicBezTo>
                  <a:lnTo>
                    <a:pt x="2534132" y="1465092"/>
                  </a:lnTo>
                  <a:cubicBezTo>
                    <a:pt x="2534132" y="1473091"/>
                    <a:pt x="2527648" y="1479575"/>
                    <a:pt x="2519649" y="1479575"/>
                  </a:cubicBezTo>
                  <a:lnTo>
                    <a:pt x="14483" y="1479575"/>
                  </a:lnTo>
                  <a:cubicBezTo>
                    <a:pt x="10642" y="1479575"/>
                    <a:pt x="6958" y="1478050"/>
                    <a:pt x="4242" y="1475333"/>
                  </a:cubicBezTo>
                  <a:cubicBezTo>
                    <a:pt x="1526" y="1472617"/>
                    <a:pt x="0" y="1468933"/>
                    <a:pt x="0" y="1465092"/>
                  </a:cubicBezTo>
                  <a:lnTo>
                    <a:pt x="0" y="14483"/>
                  </a:lnTo>
                  <a:cubicBezTo>
                    <a:pt x="0" y="10642"/>
                    <a:pt x="1526" y="6958"/>
                    <a:pt x="4242" y="4242"/>
                  </a:cubicBezTo>
                  <a:cubicBezTo>
                    <a:pt x="6958" y="1526"/>
                    <a:pt x="10642" y="0"/>
                    <a:pt x="14483" y="0"/>
                  </a:cubicBezTo>
                  <a:close/>
                </a:path>
              </a:pathLst>
            </a:custGeom>
            <a:solidFill>
              <a:srgbClr val="D1D5D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34132" cy="151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18254" y="2980290"/>
            <a:ext cx="4957719" cy="5617763"/>
            <a:chOff x="0" y="0"/>
            <a:chExt cx="768080" cy="8703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8080" cy="870339"/>
            </a:xfrm>
            <a:custGeom>
              <a:avLst/>
              <a:gdLst/>
              <a:ahLst/>
              <a:cxnLst/>
              <a:rect r="r" b="b" t="t" l="l"/>
              <a:pathLst>
                <a:path h="870339" w="768080">
                  <a:moveTo>
                    <a:pt x="24985" y="0"/>
                  </a:moveTo>
                  <a:lnTo>
                    <a:pt x="743095" y="0"/>
                  </a:lnTo>
                  <a:cubicBezTo>
                    <a:pt x="749722" y="0"/>
                    <a:pt x="756077" y="2632"/>
                    <a:pt x="760762" y="7318"/>
                  </a:cubicBezTo>
                  <a:cubicBezTo>
                    <a:pt x="765448" y="12004"/>
                    <a:pt x="768080" y="18359"/>
                    <a:pt x="768080" y="24985"/>
                  </a:cubicBezTo>
                  <a:lnTo>
                    <a:pt x="768080" y="845353"/>
                  </a:lnTo>
                  <a:cubicBezTo>
                    <a:pt x="768080" y="859152"/>
                    <a:pt x="756894" y="870339"/>
                    <a:pt x="743095" y="870339"/>
                  </a:cubicBezTo>
                  <a:lnTo>
                    <a:pt x="24985" y="870339"/>
                  </a:lnTo>
                  <a:cubicBezTo>
                    <a:pt x="18359" y="870339"/>
                    <a:pt x="12004" y="867706"/>
                    <a:pt x="7318" y="863020"/>
                  </a:cubicBezTo>
                  <a:cubicBezTo>
                    <a:pt x="2632" y="858335"/>
                    <a:pt x="0" y="851980"/>
                    <a:pt x="0" y="845353"/>
                  </a:cubicBezTo>
                  <a:lnTo>
                    <a:pt x="0" y="24985"/>
                  </a:lnTo>
                  <a:cubicBezTo>
                    <a:pt x="0" y="18359"/>
                    <a:pt x="2632" y="12004"/>
                    <a:pt x="7318" y="7318"/>
                  </a:cubicBezTo>
                  <a:cubicBezTo>
                    <a:pt x="12004" y="2632"/>
                    <a:pt x="18359" y="0"/>
                    <a:pt x="24985" y="0"/>
                  </a:cubicBezTo>
                  <a:close/>
                </a:path>
              </a:pathLst>
            </a:custGeom>
            <a:blipFill>
              <a:blip r:embed="rId2"/>
              <a:stretch>
                <a:fillRect l="-2988" t="0" r="-2988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1190625"/>
            <a:ext cx="861190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00"/>
              </a:lnSpc>
            </a:pPr>
            <a:r>
              <a:rPr lang="en-US" b="true" sz="9000" spc="-270">
                <a:solidFill>
                  <a:srgbClr val="1E2A38"/>
                </a:solidFill>
                <a:latin typeface="DM Sans Bold"/>
                <a:ea typeface="DM Sans Bold"/>
                <a:cs typeface="DM Sans Bold"/>
                <a:sym typeface="DM Sans Bold"/>
              </a:rPr>
              <a:t>Funcionalidades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01182" y="4069795"/>
            <a:ext cx="7451420" cy="3010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Búsqueda automática por cédula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Múl</a:t>
            </a: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tiples accesos por acta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Firmas d</a:t>
            </a: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igitales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Generación de PDF</a:t>
            </a:r>
          </a:p>
          <a:p>
            <a:pPr algn="l" marL="857030" indent="-428515" lvl="1">
              <a:lnSpc>
                <a:spcPts val="3969"/>
              </a:lnSpc>
              <a:buFont typeface="Arial"/>
              <a:buChar char="•"/>
            </a:pPr>
            <a:r>
              <a:rPr lang="en-US" sz="3969" spc="-119">
                <a:solidFill>
                  <a:srgbClr val="1E2A38"/>
                </a:solidFill>
                <a:latin typeface="DM Sans"/>
                <a:ea typeface="DM Sans"/>
                <a:cs typeface="DM Sans"/>
                <a:sym typeface="DM Sans"/>
              </a:rPr>
              <a:t>Consulta e historial en línea</a:t>
            </a:r>
          </a:p>
          <a:p>
            <a:pPr algn="l" marL="0" indent="0" lvl="0">
              <a:lnSpc>
                <a:spcPts val="8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Presentación - EPP - Resumen Ejecutivo</dc:description>
  <dc:identifier>DAHEbfwLtkM</dc:identifier>
  <dcterms:modified xsi:type="dcterms:W3CDTF">2011-08-01T06:04:30Z</dcterms:modified>
  <cp:revision>1</cp:revision>
  <dc:title>Copia de Presentación - Acta usuarios</dc:title>
</cp:coreProperties>
</file>